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6807200" cy="99393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EF8200"/>
    <a:srgbClr val="FFF9B0"/>
    <a:srgbClr val="E94708"/>
    <a:srgbClr val="906E30"/>
    <a:srgbClr val="82582D"/>
    <a:srgbClr val="A4723A"/>
    <a:srgbClr val="664724"/>
    <a:srgbClr val="645226"/>
    <a:srgbClr val="6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2160" y="54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8693"/>
          </a:xfrm>
          <a:prstGeom prst="rect">
            <a:avLst/>
          </a:prstGeom>
        </p:spPr>
        <p:txBody>
          <a:bodyPr vert="horz" lIns="91569" tIns="45785" rIns="91569" bIns="45785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1" y="0"/>
            <a:ext cx="2949786" cy="498693"/>
          </a:xfrm>
          <a:prstGeom prst="rect">
            <a:avLst/>
          </a:prstGeom>
        </p:spPr>
        <p:txBody>
          <a:bodyPr vert="horz" lIns="91569" tIns="45785" rIns="91569" bIns="45785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2020/10/30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1425"/>
            <a:ext cx="23907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9" tIns="45785" rIns="91569" bIns="4578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569" tIns="45785" rIns="91569" bIns="4578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9"/>
            <a:ext cx="2949786" cy="498692"/>
          </a:xfrm>
          <a:prstGeom prst="rect">
            <a:avLst/>
          </a:prstGeom>
        </p:spPr>
        <p:txBody>
          <a:bodyPr vert="horz" lIns="91569" tIns="45785" rIns="91569" bIns="45785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1" y="9440649"/>
            <a:ext cx="2949786" cy="498692"/>
          </a:xfrm>
          <a:prstGeom prst="rect">
            <a:avLst/>
          </a:prstGeom>
        </p:spPr>
        <p:txBody>
          <a:bodyPr vert="horz" lIns="91569" tIns="45785" rIns="91569" bIns="45785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iwata-nagisa@do-spot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4" r="5583"/>
          <a:stretch/>
        </p:blipFill>
        <p:spPr bwMode="auto">
          <a:xfrm>
            <a:off x="-18008" y="-287"/>
            <a:ext cx="7793583" cy="109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1727" y="454711"/>
            <a:ext cx="726881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rgbClr val="FFF9B0"/>
                </a:solidFill>
                <a:latin typeface="HGSSoeiKakugothicUB" pitchFamily="34" charset="-128"/>
                <a:ea typeface="HGSSoeiKakugothicUB" pitchFamily="34" charset="-128"/>
              </a:rPr>
              <a:t>あなたも審査員</a:t>
            </a:r>
            <a:r>
              <a:rPr lang="ja-JP" altLang="en-US" sz="2600" dirty="0" smtClean="0">
                <a:solidFill>
                  <a:srgbClr val="FFF9B0"/>
                </a:solidFill>
                <a:latin typeface="HGSSoeiKakugothicUB" pitchFamily="34" charset="-128"/>
                <a:ea typeface="HGSSoeiKakugothicUB" pitchFamily="34" charset="-128"/>
              </a:rPr>
              <a:t>　</a:t>
            </a:r>
            <a:r>
              <a:rPr lang="ja-JP" altLang="en-US" sz="2200" dirty="0" smtClean="0">
                <a:solidFill>
                  <a:srgbClr val="FFF9B0"/>
                </a:solidFill>
                <a:latin typeface="HGSSoeiKakugothicUB" pitchFamily="34" charset="-128"/>
                <a:ea typeface="HGSSoeiKakugothicUB" pitchFamily="34" charset="-128"/>
              </a:rPr>
              <a:t>渚のミニギャラリー  川柳コンテスト</a:t>
            </a:r>
            <a:endParaRPr lang="zh-CN" altLang="en-US" sz="2200" dirty="0">
              <a:solidFill>
                <a:srgbClr val="FFF9B0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1300" y="1237441"/>
            <a:ext cx="752219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u="sng" dirty="0" smtClean="0">
                <a:solidFill>
                  <a:srgbClr val="FF0000"/>
                </a:solidFill>
                <a:latin typeface="HGSSoeiKakugothicUB" pitchFamily="34" charset="-128"/>
                <a:ea typeface="HGSSoeiKakugothicUB" pitchFamily="34" charset="-128"/>
              </a:rPr>
              <a:t> 世間を元気にする川柳募集中！</a:t>
            </a:r>
            <a:endParaRPr lang="en-US" altLang="ja-JP" sz="4000" b="1" u="sng" dirty="0" smtClean="0">
              <a:solidFill>
                <a:srgbClr val="FF0000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endParaRPr lang="en-US" altLang="ja-JP" sz="1600" dirty="0" smtClean="0">
              <a:solidFill>
                <a:srgbClr val="7030A0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r>
              <a:rPr lang="ja-JP" altLang="en-US" sz="2400" dirty="0" smtClean="0">
                <a:solidFill>
                  <a:srgbClr val="7030A0"/>
                </a:solidFill>
                <a:latin typeface="HGSSoeiKakugothicUB" pitchFamily="34" charset="-128"/>
                <a:ea typeface="HGSSoeiKakugothicUB" pitchFamily="34" charset="-128"/>
              </a:rPr>
              <a:t>  収束が見えないコロナ禍、ウィットとユーモアで世 </a:t>
            </a:r>
            <a:endParaRPr lang="en-US" altLang="ja-JP" sz="2400" dirty="0" smtClean="0">
              <a:solidFill>
                <a:srgbClr val="7030A0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r>
              <a:rPr lang="en-US" altLang="ja-JP" sz="2400" dirty="0" smtClean="0">
                <a:solidFill>
                  <a:srgbClr val="7030A0"/>
                </a:solidFill>
                <a:latin typeface="HGSSoeiKakugothicUB" pitchFamily="34" charset="-128"/>
                <a:ea typeface="HGSSoeiKakugothicUB" pitchFamily="34" charset="-128"/>
              </a:rPr>
              <a:t>  </a:t>
            </a:r>
            <a:r>
              <a:rPr lang="ja-JP" altLang="en-US" sz="2400" dirty="0" smtClean="0">
                <a:solidFill>
                  <a:srgbClr val="7030A0"/>
                </a:solidFill>
                <a:latin typeface="HGSSoeiKakugothicUB" pitchFamily="34" charset="-128"/>
                <a:ea typeface="HGSSoeiKakugothicUB" pitchFamily="34" charset="-128"/>
              </a:rPr>
              <a:t>の中を元気にするよう、ちょっと 一句呟いてみ</a:t>
            </a:r>
            <a:r>
              <a:rPr lang="ja-JP" altLang="en-US" sz="2400" dirty="0" err="1" smtClean="0">
                <a:solidFill>
                  <a:srgbClr val="7030A0"/>
                </a:solidFill>
                <a:latin typeface="HGSSoeiKakugothicUB" pitchFamily="34" charset="-128"/>
                <a:ea typeface="HGSSoeiKakugothicUB" pitchFamily="34" charset="-128"/>
              </a:rPr>
              <a:t>ま</a:t>
            </a:r>
            <a:endParaRPr lang="en-US" altLang="ja-JP" sz="2400" dirty="0" smtClean="0">
              <a:solidFill>
                <a:srgbClr val="7030A0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r>
              <a:rPr lang="en-US" altLang="ja-JP" sz="2400" dirty="0">
                <a:solidFill>
                  <a:srgbClr val="7030A0"/>
                </a:solidFill>
                <a:latin typeface="HGSSoeiKakugothicUB" pitchFamily="34" charset="-128"/>
                <a:ea typeface="HGSSoeiKakugothicUB" pitchFamily="34" charset="-128"/>
              </a:rPr>
              <a:t> </a:t>
            </a:r>
            <a:r>
              <a:rPr lang="en-US" altLang="ja-JP" sz="2400" dirty="0" smtClean="0">
                <a:solidFill>
                  <a:srgbClr val="7030A0"/>
                </a:solidFill>
                <a:latin typeface="HGSSoeiKakugothicUB" pitchFamily="34" charset="-128"/>
                <a:ea typeface="HGSSoeiKakugothicUB" pitchFamily="34" charset="-128"/>
              </a:rPr>
              <a:t> </a:t>
            </a:r>
            <a:r>
              <a:rPr lang="ja-JP" altLang="en-US" sz="2400" dirty="0" smtClean="0">
                <a:solidFill>
                  <a:srgbClr val="7030A0"/>
                </a:solidFill>
                <a:latin typeface="HGSSoeiKakugothicUB" pitchFamily="34" charset="-128"/>
                <a:ea typeface="HGSSoeiKakugothicUB" pitchFamily="34" charset="-128"/>
              </a:rPr>
              <a:t>せんか。</a:t>
            </a:r>
            <a:endParaRPr lang="zh-CN" altLang="en-US" sz="2400" dirty="0">
              <a:solidFill>
                <a:srgbClr val="7030A0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75657" y="2791808"/>
            <a:ext cx="5453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zh-CN" altLang="en-US" sz="1800" dirty="0"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1727" y="5304220"/>
            <a:ext cx="1483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dirty="0" smtClean="0">
                <a:latin typeface="HGSSoeiKakugothicUB" pitchFamily="34" charset="-128"/>
                <a:ea typeface="HGSSoeiKakugothicUB" pitchFamily="34" charset="-128"/>
              </a:rPr>
              <a:t>・展示日程</a:t>
            </a:r>
            <a:endParaRPr lang="zh-CN" altLang="en-US" sz="1800" dirty="0"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34680" y="5744755"/>
            <a:ext cx="1404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dirty="0" smtClean="0">
                <a:latin typeface="HGSSoeiKakugothicUB" pitchFamily="34" charset="-128"/>
                <a:ea typeface="HGSSoeiKakugothicUB" pitchFamily="34" charset="-128"/>
              </a:rPr>
              <a:t>・展示時間</a:t>
            </a:r>
            <a:endParaRPr lang="zh-CN" altLang="en-US" sz="1800" dirty="0"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34679" y="6135466"/>
            <a:ext cx="1413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dirty="0" smtClean="0">
                <a:latin typeface="HGSSoeiKakugothicUB" pitchFamily="34" charset="-128"/>
                <a:ea typeface="HGSSoeiKakugothicUB" pitchFamily="34" charset="-128"/>
              </a:rPr>
              <a:t>・展示会場</a:t>
            </a:r>
            <a:endParaRPr lang="zh-CN" altLang="en-US" sz="1800" dirty="0">
              <a:latin typeface="HGSSoeiKakugothicUB" pitchFamily="34" charset="-128"/>
              <a:ea typeface="HGSSoeiKakugothicUB" pitchFamily="34" charset="-128"/>
            </a:endParaRPr>
          </a:p>
        </p:txBody>
      </p:sp>
      <p:pic>
        <p:nvPicPr>
          <p:cNvPr id="3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520" y="7860203"/>
            <a:ext cx="9480" cy="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1911017" y="6147549"/>
            <a:ext cx="5177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SSoeiKakugothicUB" pitchFamily="34" charset="-128"/>
                <a:ea typeface="HGSSoeiKakugothicUB" pitchFamily="34" charset="-128"/>
              </a:rPr>
              <a:t>磐田市渚の交流館　渚のミニギャラリー</a:t>
            </a:r>
            <a:endParaRPr lang="zh-CN" altLang="en-US" sz="2000" dirty="0"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929249" y="5723710"/>
            <a:ext cx="3524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HGSSoeiKakugothicUB" pitchFamily="34" charset="-128"/>
                <a:ea typeface="HGSSoeiKakugothicUB" pitchFamily="34" charset="-128"/>
              </a:rPr>
              <a:t>8:30</a:t>
            </a:r>
            <a:r>
              <a:rPr lang="ja-JP" altLang="en-US" sz="2000" dirty="0" smtClean="0">
                <a:latin typeface="HGSSoeiKakugothicUB" pitchFamily="34" charset="-128"/>
                <a:ea typeface="HGSSoeiKakugothicUB" pitchFamily="34" charset="-128"/>
              </a:rPr>
              <a:t>～</a:t>
            </a:r>
            <a:r>
              <a:rPr lang="en-US" altLang="ja-JP" sz="2000" dirty="0" smtClean="0">
                <a:latin typeface="HGSSoeiKakugothicUB" pitchFamily="34" charset="-128"/>
                <a:ea typeface="HGSSoeiKakugothicUB" pitchFamily="34" charset="-128"/>
              </a:rPr>
              <a:t>17:00</a:t>
            </a:r>
            <a:endParaRPr lang="zh-CN" altLang="en-US" sz="2000" dirty="0"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14477" y="5306233"/>
            <a:ext cx="5192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HGSSoeiKakugothicUB" pitchFamily="34" charset="-128"/>
                <a:ea typeface="HGSSoeiKakugothicUB" pitchFamily="34" charset="-128"/>
              </a:rPr>
              <a:t>20</a:t>
            </a:r>
            <a:r>
              <a:rPr lang="en-US" altLang="ja-JP" sz="2000" dirty="0" smtClean="0">
                <a:latin typeface="HGSSoeiKakugothicUB" pitchFamily="34" charset="-128"/>
                <a:ea typeface="HGSSoeiKakugothicUB" pitchFamily="34" charset="-128"/>
              </a:rPr>
              <a:t>20</a:t>
            </a:r>
            <a:r>
              <a:rPr lang="zh-CN" altLang="en-US" sz="2000" dirty="0" smtClean="0">
                <a:latin typeface="HGSSoeiKakugothicUB" pitchFamily="34" charset="-128"/>
                <a:ea typeface="HGSSoeiKakugothicUB" pitchFamily="34" charset="-128"/>
              </a:rPr>
              <a:t>年</a:t>
            </a:r>
            <a:r>
              <a:rPr lang="en-US" altLang="ja-JP" sz="2000" dirty="0" smtClean="0">
                <a:latin typeface="HGSSoeiKakugothicUB" pitchFamily="34" charset="-128"/>
                <a:ea typeface="HGSSoeiKakugothicUB" pitchFamily="34" charset="-128"/>
              </a:rPr>
              <a:t>11</a:t>
            </a:r>
            <a:r>
              <a:rPr lang="zh-CN" altLang="en-US" sz="2000" dirty="0" smtClean="0">
                <a:latin typeface="HGSSoeiKakugothicUB" pitchFamily="34" charset="-128"/>
                <a:ea typeface="HGSSoeiKakugothicUB" pitchFamily="34" charset="-128"/>
              </a:rPr>
              <a:t>月</a:t>
            </a:r>
            <a:r>
              <a:rPr lang="en-US" altLang="ja-JP" sz="2000" dirty="0" smtClean="0">
                <a:latin typeface="HGSSoeiKakugothicUB" pitchFamily="34" charset="-128"/>
                <a:ea typeface="HGSSoeiKakugothicUB" pitchFamily="34" charset="-128"/>
              </a:rPr>
              <a:t>21</a:t>
            </a:r>
            <a:r>
              <a:rPr lang="zh-CN" altLang="en-US" sz="2000" dirty="0" smtClean="0">
                <a:latin typeface="HGSSoeiKakugothicUB" pitchFamily="34" charset="-128"/>
                <a:ea typeface="HGSSoeiKakugothicUB" pitchFamily="34" charset="-128"/>
              </a:rPr>
              <a:t>日 </a:t>
            </a:r>
            <a:r>
              <a:rPr lang="en-US" altLang="ja-JP" sz="2000" dirty="0" smtClean="0">
                <a:latin typeface="HGSSoeiKakugothicUB" pitchFamily="34" charset="-128"/>
                <a:ea typeface="HGSSoeiKakugothicUB" pitchFamily="34" charset="-128"/>
              </a:rPr>
              <a:t>(</a:t>
            </a:r>
            <a:r>
              <a:rPr lang="ja-JP" altLang="en-US" sz="2000" dirty="0" smtClean="0">
                <a:latin typeface="HGSSoeiKakugothicUB" pitchFamily="34" charset="-128"/>
                <a:ea typeface="HGSSoeiKakugothicUB" pitchFamily="34" charset="-128"/>
              </a:rPr>
              <a:t>土</a:t>
            </a:r>
            <a:r>
              <a:rPr lang="en-US" altLang="ja-JP" sz="2000" dirty="0" smtClean="0">
                <a:latin typeface="HGSSoeiKakugothicUB" pitchFamily="34" charset="-128"/>
                <a:ea typeface="HGSSoeiKakugothicUB" pitchFamily="34" charset="-128"/>
              </a:rPr>
              <a:t>)</a:t>
            </a:r>
            <a:r>
              <a:rPr lang="ja-JP" altLang="en-US" sz="2000" dirty="0" smtClean="0">
                <a:latin typeface="HGSSoeiKakugothicUB" pitchFamily="34" charset="-128"/>
                <a:ea typeface="HGSSoeiKakugothicUB" pitchFamily="34" charset="-128"/>
              </a:rPr>
              <a:t>～</a:t>
            </a:r>
            <a:r>
              <a:rPr lang="en-US" altLang="ja-JP" sz="2000" dirty="0" smtClean="0">
                <a:latin typeface="HGSSoeiKakugothicUB" pitchFamily="34" charset="-128"/>
                <a:ea typeface="HGSSoeiKakugothicUB" pitchFamily="34" charset="-128"/>
              </a:rPr>
              <a:t>12</a:t>
            </a:r>
            <a:r>
              <a:rPr lang="ja-JP" altLang="en-US" sz="2000" dirty="0" smtClean="0">
                <a:latin typeface="HGSSoeiKakugothicUB" pitchFamily="34" charset="-128"/>
                <a:ea typeface="HGSSoeiKakugothicUB" pitchFamily="34" charset="-128"/>
              </a:rPr>
              <a:t>月</a:t>
            </a:r>
            <a:r>
              <a:rPr lang="en-US" altLang="ja-JP" sz="2000" dirty="0" smtClean="0">
                <a:latin typeface="HGSSoeiKakugothicUB" pitchFamily="34" charset="-128"/>
                <a:ea typeface="HGSSoeiKakugothicUB" pitchFamily="34" charset="-128"/>
              </a:rPr>
              <a:t>13</a:t>
            </a:r>
            <a:r>
              <a:rPr lang="ja-JP" altLang="en-US" sz="2000" dirty="0" smtClean="0">
                <a:latin typeface="HGSSoeiKakugothicUB" pitchFamily="34" charset="-128"/>
                <a:ea typeface="HGSSoeiKakugothicUB" pitchFamily="34" charset="-128"/>
              </a:rPr>
              <a:t>日</a:t>
            </a:r>
            <a:r>
              <a:rPr lang="en-US" altLang="ja-JP" sz="2000" dirty="0" smtClean="0">
                <a:latin typeface="HGSSoeiKakugothicUB" pitchFamily="34" charset="-128"/>
                <a:ea typeface="HGSSoeiKakugothicUB" pitchFamily="34" charset="-128"/>
              </a:rPr>
              <a:t>(</a:t>
            </a:r>
            <a:r>
              <a:rPr lang="ja-JP" altLang="en-US" sz="2000" dirty="0" smtClean="0">
                <a:latin typeface="HGSSoeiKakugothicUB" pitchFamily="34" charset="-128"/>
                <a:ea typeface="HGSSoeiKakugothicUB" pitchFamily="34" charset="-128"/>
              </a:rPr>
              <a:t>日</a:t>
            </a:r>
            <a:r>
              <a:rPr lang="en-US" altLang="ja-JP" sz="2000" dirty="0" smtClean="0">
                <a:latin typeface="HGSSoeiKakugothicUB" pitchFamily="34" charset="-128"/>
                <a:ea typeface="HGSSoeiKakugothicUB" pitchFamily="34" charset="-128"/>
              </a:rPr>
              <a:t>)</a:t>
            </a:r>
            <a:endParaRPr lang="zh-CN" altLang="en-US" sz="2000" dirty="0"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11727" y="7901143"/>
            <a:ext cx="703076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>
                <a:solidFill>
                  <a:srgbClr val="FF0000"/>
                </a:solidFill>
                <a:latin typeface="HGSSoeiKakugothicUB" pitchFamily="34" charset="-128"/>
                <a:ea typeface="HGSSoeiKakugothicUB" pitchFamily="34" charset="-128"/>
              </a:rPr>
              <a:t>審査は来場者の投票で決定！</a:t>
            </a:r>
            <a:r>
              <a:rPr lang="ja-JP" altLang="en-US" sz="2400" dirty="0" smtClean="0">
                <a:solidFill>
                  <a:srgbClr val="EF8200"/>
                </a:solidFill>
                <a:latin typeface="HGSSoeiKakugothicUB" pitchFamily="34" charset="-128"/>
                <a:ea typeface="HGSSoeiKakugothicUB" pitchFamily="34" charset="-128"/>
              </a:rPr>
              <a:t>　</a:t>
            </a:r>
            <a:endParaRPr lang="en-US" altLang="ja-JP" sz="2400" dirty="0" smtClean="0">
              <a:solidFill>
                <a:srgbClr val="EF8200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r>
              <a:rPr lang="ja-JP" altLang="en-US" sz="1900" dirty="0" smtClean="0">
                <a:solidFill>
                  <a:srgbClr val="EF8200"/>
                </a:solidFill>
                <a:latin typeface="HGSSoeiKakugothicUB" pitchFamily="34" charset="-128"/>
                <a:ea typeface="HGSSoeiKakugothicUB" pitchFamily="34" charset="-128"/>
              </a:rPr>
              <a:t> 　</a:t>
            </a:r>
            <a:r>
              <a:rPr lang="ja-JP" altLang="en-US" sz="1900" dirty="0" smtClean="0">
                <a:solidFill>
                  <a:srgbClr val="FF0000"/>
                </a:solidFill>
                <a:latin typeface="HGSSoeiKakugothicUB" pitchFamily="34" charset="-128"/>
                <a:ea typeface="HGSSoeiKakugothicUB" pitchFamily="34" charset="-128"/>
              </a:rPr>
              <a:t>お客様が選んだ上位３作品の作者３名様に 店内で販売の</a:t>
            </a:r>
            <a:endParaRPr lang="en-US" altLang="ja-JP" sz="1900" dirty="0" smtClean="0">
              <a:solidFill>
                <a:srgbClr val="FF0000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r>
              <a:rPr lang="ja-JP" altLang="en-US" sz="1900" dirty="0" smtClean="0">
                <a:solidFill>
                  <a:srgbClr val="FF0000"/>
                </a:solidFill>
                <a:latin typeface="HGSSoeiKakugothicUB" pitchFamily="34" charset="-128"/>
                <a:ea typeface="HGSSoeiKakugothicUB" pitchFamily="34" charset="-128"/>
              </a:rPr>
              <a:t> </a:t>
            </a:r>
            <a:r>
              <a:rPr lang="ja-JP" altLang="en-US" sz="1900" dirty="0">
                <a:solidFill>
                  <a:srgbClr val="FF0000"/>
                </a:solidFill>
                <a:latin typeface="HGSSoeiKakugothicUB" pitchFamily="34" charset="-128"/>
                <a:ea typeface="HGSSoeiKakugothicUB" pitchFamily="34" charset="-128"/>
              </a:rPr>
              <a:t>　</a:t>
            </a:r>
            <a:r>
              <a:rPr lang="ja-JP" altLang="en-US" sz="1900" dirty="0" smtClean="0">
                <a:solidFill>
                  <a:srgbClr val="FF0000"/>
                </a:solidFill>
                <a:latin typeface="HGSSoeiKakugothicUB" pitchFamily="34" charset="-128"/>
                <a:ea typeface="HGSSoeiKakugothicUB" pitchFamily="34" charset="-128"/>
              </a:rPr>
              <a:t>しらす干し１パックプレゼント。</a:t>
            </a:r>
            <a:endParaRPr lang="zh-CN" altLang="en-US" sz="1900" dirty="0">
              <a:solidFill>
                <a:srgbClr val="FF0000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16235" y="8950785"/>
            <a:ext cx="6792835" cy="407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50" dirty="0">
                <a:solidFill>
                  <a:srgbClr val="002060"/>
                </a:solidFill>
                <a:latin typeface="HGSSoeiKakugothicUB" pitchFamily="34" charset="-128"/>
                <a:ea typeface="HGSSoeiKakugothicUB" pitchFamily="34" charset="-128"/>
              </a:rPr>
              <a:t>ご予約・お問い合わせ</a:t>
            </a:r>
            <a:r>
              <a:rPr lang="ja-JP" altLang="en-US" sz="2050" dirty="0" smtClean="0">
                <a:solidFill>
                  <a:srgbClr val="002060"/>
                </a:solidFill>
                <a:latin typeface="HGSSoeiKakugothicUB" pitchFamily="34" charset="-128"/>
                <a:ea typeface="HGSSoeiKakugothicUB" pitchFamily="34" charset="-128"/>
              </a:rPr>
              <a:t>：磐田市渚の交流館</a:t>
            </a:r>
            <a:endParaRPr lang="zh-CN" altLang="en-US" sz="2050" dirty="0">
              <a:solidFill>
                <a:srgbClr val="002060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27795" y="10029965"/>
            <a:ext cx="6975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dirty="0" smtClean="0">
                <a:latin typeface="HGSSoeiKakugothicUB" pitchFamily="34" charset="-128"/>
                <a:ea typeface="HGSSoeiKakugothicUB" pitchFamily="34" charset="-128"/>
              </a:rPr>
              <a:t>mail : </a:t>
            </a:r>
            <a:r>
              <a:rPr lang="en-US" altLang="ja-JP" sz="1800" dirty="0" smtClean="0">
                <a:latin typeface="HGSSoeiKakugothicUB" pitchFamily="34" charset="-128"/>
                <a:ea typeface="HGSSoeiKakugothicUB" pitchFamily="34" charset="-128"/>
                <a:hlinkClick r:id="rId4"/>
              </a:rPr>
              <a:t>iwata-nagisa@do-spot.net</a:t>
            </a:r>
            <a:r>
              <a:rPr lang="en-US" altLang="ja-JP" sz="1800" dirty="0" smtClean="0">
                <a:latin typeface="HGSSoeiKakugothicUB" pitchFamily="34" charset="-128"/>
                <a:ea typeface="HGSSoeiKakugothicUB" pitchFamily="34" charset="-128"/>
              </a:rPr>
              <a:t>  http://iwata-nagisa.com</a:t>
            </a:r>
            <a:endParaRPr lang="zh-CN" altLang="en-US" sz="1250" dirty="0"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27795" y="9696351"/>
            <a:ext cx="4528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dirty="0" smtClean="0">
                <a:latin typeface="HGSSoeiKakugothicUB" pitchFamily="34" charset="-128"/>
                <a:ea typeface="HGSSoeiKakugothicUB" pitchFamily="34" charset="-128"/>
              </a:rPr>
              <a:t>住所　</a:t>
            </a:r>
            <a:r>
              <a:rPr lang="en-US" altLang="ja-JP" sz="1800" dirty="0" smtClean="0">
                <a:latin typeface="HGSSoeiKakugothicUB" pitchFamily="34" charset="-128"/>
                <a:ea typeface="HGSSoeiKakugothicUB" pitchFamily="34" charset="-128"/>
              </a:rPr>
              <a:t>437</a:t>
            </a:r>
            <a:r>
              <a:rPr lang="en-US" altLang="zh-TW" sz="1800" dirty="0" smtClean="0">
                <a:latin typeface="HGSSoeiKakugothicUB" pitchFamily="34" charset="-128"/>
                <a:ea typeface="HGSSoeiKakugothicUB" pitchFamily="34" charset="-128"/>
              </a:rPr>
              <a:t>-</a:t>
            </a:r>
            <a:r>
              <a:rPr lang="en-US" altLang="ja-JP" sz="1800" dirty="0" smtClean="0">
                <a:latin typeface="HGSSoeiKakugothicUB" pitchFamily="34" charset="-128"/>
                <a:ea typeface="HGSSoeiKakugothicUB" pitchFamily="34" charset="-128"/>
              </a:rPr>
              <a:t>1202</a:t>
            </a:r>
            <a:r>
              <a:rPr lang="en-US" altLang="zh-TW" sz="1800" dirty="0" smtClean="0">
                <a:latin typeface="HGSSoeiKakugothicUB" pitchFamily="34" charset="-128"/>
                <a:ea typeface="HGSSoeiKakugothicUB" pitchFamily="34" charset="-128"/>
              </a:rPr>
              <a:t> </a:t>
            </a:r>
            <a:r>
              <a:rPr lang="ja-JP" altLang="en-US" sz="1800" dirty="0" smtClean="0">
                <a:latin typeface="HGSSoeiKakugothicUB" pitchFamily="34" charset="-128"/>
                <a:ea typeface="HGSSoeiKakugothicUB" pitchFamily="34" charset="-128"/>
              </a:rPr>
              <a:t>磐田市豊浜</a:t>
            </a:r>
            <a:r>
              <a:rPr lang="en-US" altLang="ja-JP" sz="1800" dirty="0" smtClean="0">
                <a:latin typeface="HGSSoeiKakugothicUB" pitchFamily="34" charset="-128"/>
                <a:ea typeface="HGSSoeiKakugothicUB" pitchFamily="34" charset="-128"/>
              </a:rPr>
              <a:t>4127-43</a:t>
            </a:r>
            <a:endParaRPr lang="zh-CN" altLang="en-US" sz="1800" dirty="0"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47046" y="9321494"/>
            <a:ext cx="6531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latin typeface="HGSSoeiKakugothicUB" pitchFamily="34" charset="-128"/>
                <a:ea typeface="HGSSoeiKakugothicUB" pitchFamily="34" charset="-128"/>
              </a:rPr>
              <a:t>TEL  0</a:t>
            </a:r>
            <a:r>
              <a:rPr lang="en-US" altLang="ja-JP" sz="2000" dirty="0" smtClean="0">
                <a:latin typeface="HGSSoeiKakugothicUB" pitchFamily="34" charset="-128"/>
                <a:ea typeface="HGSSoeiKakugothicUB" pitchFamily="34" charset="-128"/>
              </a:rPr>
              <a:t>538</a:t>
            </a:r>
            <a:r>
              <a:rPr lang="en-US" altLang="zh-TW" sz="2000" dirty="0" smtClean="0">
                <a:latin typeface="HGSSoeiKakugothicUB" pitchFamily="34" charset="-128"/>
                <a:ea typeface="HGSSoeiKakugothicUB" pitchFamily="34" charset="-128"/>
              </a:rPr>
              <a:t>-</a:t>
            </a:r>
            <a:r>
              <a:rPr lang="en-US" altLang="ja-JP" sz="2000" dirty="0" smtClean="0">
                <a:latin typeface="HGSSoeiKakugothicUB" pitchFamily="34" charset="-128"/>
                <a:ea typeface="HGSSoeiKakugothicUB" pitchFamily="34" charset="-128"/>
              </a:rPr>
              <a:t>30</a:t>
            </a:r>
            <a:r>
              <a:rPr lang="en-US" altLang="zh-TW" sz="2000" dirty="0" smtClean="0">
                <a:latin typeface="HGSSoeiKakugothicUB" pitchFamily="34" charset="-128"/>
                <a:ea typeface="HGSSoeiKakugothicUB" pitchFamily="34" charset="-128"/>
              </a:rPr>
              <a:t>-</a:t>
            </a:r>
            <a:r>
              <a:rPr lang="en-US" altLang="ja-JP" sz="2000" dirty="0" smtClean="0">
                <a:latin typeface="HGSSoeiKakugothicUB" pitchFamily="34" charset="-128"/>
                <a:ea typeface="HGSSoeiKakugothicUB" pitchFamily="34" charset="-128"/>
              </a:rPr>
              <a:t>7091   FAX  0538-30-7093</a:t>
            </a:r>
            <a:endParaRPr lang="zh-CN" altLang="en-US" sz="2000" dirty="0"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78309" y="6632902"/>
            <a:ext cx="16043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800" dirty="0" smtClean="0">
                <a:latin typeface="HGSSoeiKakugothicUB" pitchFamily="34" charset="-128"/>
                <a:ea typeface="HGSSoeiKakugothicUB" pitchFamily="34" charset="-128"/>
              </a:rPr>
              <a:t>・募集期間</a:t>
            </a:r>
            <a:endParaRPr lang="zh-CN" altLang="en-US" sz="1800" dirty="0"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23" name="TextBox 44"/>
          <p:cNvSpPr txBox="1"/>
          <p:nvPr/>
        </p:nvSpPr>
        <p:spPr>
          <a:xfrm>
            <a:off x="1914477" y="6617440"/>
            <a:ext cx="5192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HGSSoeiKakugothicUB" pitchFamily="34" charset="-128"/>
                <a:ea typeface="HGSSoeiKakugothicUB" pitchFamily="34" charset="-128"/>
              </a:rPr>
              <a:t>20</a:t>
            </a:r>
            <a:r>
              <a:rPr lang="en-US" altLang="ja-JP" sz="2000" dirty="0" smtClean="0">
                <a:latin typeface="HGSSoeiKakugothicUB" pitchFamily="34" charset="-128"/>
                <a:ea typeface="HGSSoeiKakugothicUB" pitchFamily="34" charset="-128"/>
              </a:rPr>
              <a:t>20</a:t>
            </a:r>
            <a:r>
              <a:rPr lang="zh-CN" altLang="en-US" sz="2000" dirty="0" smtClean="0">
                <a:latin typeface="HGSSoeiKakugothicUB" pitchFamily="34" charset="-128"/>
                <a:ea typeface="HGSSoeiKakugothicUB" pitchFamily="34" charset="-128"/>
              </a:rPr>
              <a:t>年</a:t>
            </a:r>
            <a:r>
              <a:rPr lang="en-US" altLang="ja-JP" sz="2000" dirty="0" smtClean="0">
                <a:latin typeface="HGSSoeiKakugothicUB" pitchFamily="34" charset="-128"/>
                <a:ea typeface="HGSSoeiKakugothicUB" pitchFamily="34" charset="-128"/>
              </a:rPr>
              <a:t>10</a:t>
            </a:r>
            <a:r>
              <a:rPr lang="zh-CN" altLang="en-US" sz="2000" dirty="0" smtClean="0">
                <a:latin typeface="HGSSoeiKakugothicUB" pitchFamily="34" charset="-128"/>
                <a:ea typeface="HGSSoeiKakugothicUB" pitchFamily="34" charset="-128"/>
              </a:rPr>
              <a:t>月</a:t>
            </a:r>
            <a:r>
              <a:rPr lang="en-US" altLang="zh-CN" sz="2000" dirty="0" smtClean="0">
                <a:latin typeface="HGSSoeiKakugothicUB" pitchFamily="34" charset="-128"/>
                <a:ea typeface="HGSSoeiKakugothicUB" pitchFamily="34" charset="-128"/>
              </a:rPr>
              <a:t>30</a:t>
            </a:r>
            <a:r>
              <a:rPr lang="zh-CN" altLang="en-US" sz="2000" dirty="0" smtClean="0">
                <a:latin typeface="HGSSoeiKakugothicUB" pitchFamily="34" charset="-128"/>
                <a:ea typeface="HGSSoeiKakugothicUB" pitchFamily="34" charset="-128"/>
              </a:rPr>
              <a:t>日</a:t>
            </a:r>
            <a:r>
              <a:rPr lang="en-US" altLang="ja-JP" sz="2000" dirty="0" smtClean="0">
                <a:latin typeface="HGSSoeiKakugothicUB" pitchFamily="34" charset="-128"/>
                <a:ea typeface="HGSSoeiKakugothicUB" pitchFamily="34" charset="-128"/>
              </a:rPr>
              <a:t>(</a:t>
            </a:r>
            <a:r>
              <a:rPr lang="ja-JP" altLang="en-US" sz="2000" dirty="0" smtClean="0">
                <a:latin typeface="HGSSoeiKakugothicUB" pitchFamily="34" charset="-128"/>
                <a:ea typeface="HGSSoeiKakugothicUB" pitchFamily="34" charset="-128"/>
              </a:rPr>
              <a:t>金</a:t>
            </a:r>
            <a:r>
              <a:rPr lang="en-US" altLang="ja-JP" sz="2000" dirty="0" smtClean="0">
                <a:latin typeface="HGSSoeiKakugothicUB" pitchFamily="34" charset="-128"/>
                <a:ea typeface="HGSSoeiKakugothicUB" pitchFamily="34" charset="-128"/>
              </a:rPr>
              <a:t>)</a:t>
            </a:r>
            <a:r>
              <a:rPr lang="ja-JP" altLang="en-US" sz="2000" dirty="0" smtClean="0">
                <a:latin typeface="HGSSoeiKakugothicUB" pitchFamily="34" charset="-128"/>
                <a:ea typeface="HGSSoeiKakugothicUB" pitchFamily="34" charset="-128"/>
              </a:rPr>
              <a:t>～</a:t>
            </a:r>
            <a:r>
              <a:rPr lang="en-US" altLang="ja-JP" sz="2000" dirty="0" smtClean="0">
                <a:latin typeface="HGSSoeiKakugothicUB" pitchFamily="34" charset="-128"/>
                <a:ea typeface="HGSSoeiKakugothicUB" pitchFamily="34" charset="-128"/>
              </a:rPr>
              <a:t>11</a:t>
            </a:r>
            <a:r>
              <a:rPr lang="ja-JP" altLang="en-US" sz="2000" dirty="0" smtClean="0">
                <a:latin typeface="HGSSoeiKakugothicUB" pitchFamily="34" charset="-128"/>
                <a:ea typeface="HGSSoeiKakugothicUB" pitchFamily="34" charset="-128"/>
              </a:rPr>
              <a:t>月</a:t>
            </a:r>
            <a:r>
              <a:rPr lang="en-US" altLang="ja-JP" sz="2000" dirty="0" smtClean="0">
                <a:latin typeface="HGSSoeiKakugothicUB" pitchFamily="34" charset="-128"/>
                <a:ea typeface="HGSSoeiKakugothicUB" pitchFamily="34" charset="-128"/>
              </a:rPr>
              <a:t>20</a:t>
            </a:r>
            <a:r>
              <a:rPr lang="ja-JP" altLang="en-US" sz="2000" dirty="0" smtClean="0">
                <a:latin typeface="HGSSoeiKakugothicUB" pitchFamily="34" charset="-128"/>
                <a:ea typeface="HGSSoeiKakugothicUB" pitchFamily="34" charset="-128"/>
              </a:rPr>
              <a:t>日</a:t>
            </a:r>
            <a:r>
              <a:rPr lang="en-US" altLang="ja-JP" sz="2000" dirty="0" smtClean="0">
                <a:latin typeface="HGSSoeiKakugothicUB" pitchFamily="34" charset="-128"/>
                <a:ea typeface="HGSSoeiKakugothicUB" pitchFamily="34" charset="-128"/>
              </a:rPr>
              <a:t>(</a:t>
            </a:r>
            <a:r>
              <a:rPr lang="ja-JP" altLang="en-US" sz="2000" dirty="0" smtClean="0">
                <a:latin typeface="HGSSoeiKakugothicUB" pitchFamily="34" charset="-128"/>
                <a:ea typeface="HGSSoeiKakugothicUB" pitchFamily="34" charset="-128"/>
              </a:rPr>
              <a:t>金</a:t>
            </a:r>
            <a:r>
              <a:rPr lang="en-US" altLang="ja-JP" sz="2000" dirty="0" smtClean="0">
                <a:latin typeface="HGSSoeiKakugothicUB" pitchFamily="34" charset="-128"/>
                <a:ea typeface="HGSSoeiKakugothicUB" pitchFamily="34" charset="-128"/>
              </a:rPr>
              <a:t>)</a:t>
            </a:r>
            <a:endParaRPr lang="zh-CN" altLang="en-US" sz="2000" dirty="0"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25" name="TextBox 41"/>
          <p:cNvSpPr txBox="1"/>
          <p:nvPr/>
        </p:nvSpPr>
        <p:spPr>
          <a:xfrm>
            <a:off x="1882652" y="7083081"/>
            <a:ext cx="5697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dirty="0" smtClean="0">
                <a:latin typeface="HGSSoeiKakugothicUB" pitchFamily="34" charset="-128"/>
                <a:ea typeface="HGSSoeiKakugothicUB" pitchFamily="34" charset="-128"/>
              </a:rPr>
              <a:t>館内投票箱に作品投入、エントリー料１作品１００円</a:t>
            </a:r>
            <a:endParaRPr lang="en-US" altLang="ja-JP" sz="1800" dirty="0" smtClean="0">
              <a:latin typeface="HGSSoeiKakugothicUB" pitchFamily="34" charset="-128"/>
              <a:ea typeface="HGSSoeiKakugothicUB" pitchFamily="34" charset="-128"/>
            </a:endParaRPr>
          </a:p>
          <a:p>
            <a:r>
              <a:rPr lang="ja-JP" altLang="en-US" sz="1800" dirty="0">
                <a:solidFill>
                  <a:srgbClr val="FF0000"/>
                </a:solidFill>
                <a:latin typeface="HGSSoeiKakugothicUB" pitchFamily="34" charset="-128"/>
                <a:ea typeface="HGSSoeiKakugothicUB" pitchFamily="34" charset="-128"/>
              </a:rPr>
              <a:t>参加</a:t>
            </a:r>
            <a:r>
              <a:rPr lang="ja-JP" altLang="en-US" sz="1800" dirty="0" smtClean="0">
                <a:solidFill>
                  <a:srgbClr val="FF0000"/>
                </a:solidFill>
                <a:latin typeface="HGSSoeiKakugothicUB" pitchFamily="34" charset="-128"/>
                <a:ea typeface="HGSSoeiKakugothicUB" pitchFamily="34" charset="-128"/>
              </a:rPr>
              <a:t>賞：</a:t>
            </a:r>
            <a:r>
              <a:rPr lang="ja-JP" altLang="en-US" sz="1800" dirty="0" err="1" smtClean="0">
                <a:solidFill>
                  <a:srgbClr val="FF0000"/>
                </a:solidFill>
                <a:latin typeface="HGSSoeiKakugothicUB" pitchFamily="34" charset="-128"/>
                <a:ea typeface="HGSSoeiKakugothicUB" pitchFamily="34" charset="-128"/>
              </a:rPr>
              <a:t>しっぺい</a:t>
            </a:r>
            <a:r>
              <a:rPr lang="ja-JP" altLang="en-US" sz="1800" dirty="0" smtClean="0">
                <a:solidFill>
                  <a:srgbClr val="FF0000"/>
                </a:solidFill>
                <a:latin typeface="HGSSoeiKakugothicUB" pitchFamily="34" charset="-128"/>
                <a:ea typeface="HGSSoeiKakugothicUB" pitchFamily="34" charset="-128"/>
              </a:rPr>
              <a:t>缶バッジ、しっぺいシール各１枚。</a:t>
            </a:r>
            <a:endParaRPr lang="zh-CN" altLang="en-US" sz="1800" dirty="0">
              <a:solidFill>
                <a:srgbClr val="FF0000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78309" y="7079879"/>
            <a:ext cx="16263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800" dirty="0" smtClean="0">
                <a:latin typeface="HGSSoeiKakugothicUB" pitchFamily="34" charset="-128"/>
                <a:ea typeface="HGSSoeiKakugothicUB" pitchFamily="34" charset="-128"/>
              </a:rPr>
              <a:t>・応募方法</a:t>
            </a:r>
            <a:endParaRPr lang="zh-CN" altLang="en-US" sz="1800" dirty="0"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28" name="TextBox 30"/>
          <p:cNvSpPr txBox="1"/>
          <p:nvPr/>
        </p:nvSpPr>
        <p:spPr>
          <a:xfrm>
            <a:off x="311728" y="3914457"/>
            <a:ext cx="7268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rgbClr val="002060"/>
                </a:solidFill>
                <a:latin typeface="HGSSoeiKakugothicUB" pitchFamily="34" charset="-128"/>
                <a:ea typeface="HGSSoeiKakugothicUB" pitchFamily="34" charset="-128"/>
              </a:rPr>
              <a:t>　足りないの？　そもそもないよ　</a:t>
            </a:r>
            <a:r>
              <a:rPr lang="en-US" altLang="ja-JP" sz="1600" dirty="0" smtClean="0">
                <a:solidFill>
                  <a:srgbClr val="002060"/>
                </a:solidFill>
                <a:latin typeface="HGSSoeiKakugothicUB" pitchFamily="34" charset="-128"/>
                <a:ea typeface="HGSSoeiKakugothicUB" pitchFamily="34" charset="-128"/>
              </a:rPr>
              <a:t>2000</a:t>
            </a:r>
            <a:r>
              <a:rPr lang="ja-JP" altLang="en-US" sz="1600" dirty="0" smtClean="0">
                <a:solidFill>
                  <a:srgbClr val="002060"/>
                </a:solidFill>
                <a:latin typeface="HGSSoeiKakugothicUB" pitchFamily="34" charset="-128"/>
                <a:ea typeface="HGSSoeiKakugothicUB" pitchFamily="34" charset="-128"/>
              </a:rPr>
              <a:t>万　  </a:t>
            </a:r>
            <a:r>
              <a:rPr lang="ja-JP" altLang="en-US" sz="1600" dirty="0" smtClean="0">
                <a:solidFill>
                  <a:srgbClr val="00B0F0"/>
                </a:solidFill>
                <a:latin typeface="HGSSoeiKakugothicUB" pitchFamily="34" charset="-128"/>
                <a:ea typeface="HGSSoeiKakugothicUB" pitchFamily="34" charset="-128"/>
              </a:rPr>
              <a:t>老後が心配</a:t>
            </a:r>
            <a:r>
              <a:rPr lang="en-US" altLang="ja-JP" sz="1600" dirty="0" smtClean="0">
                <a:solidFill>
                  <a:srgbClr val="00B0F0"/>
                </a:solidFill>
                <a:latin typeface="HGSSoeiKakugothicUB" pitchFamily="34" charset="-128"/>
                <a:ea typeface="HGSSoeiKakugothicUB" pitchFamily="34" charset="-128"/>
              </a:rPr>
              <a:t>(40</a:t>
            </a:r>
            <a:r>
              <a:rPr lang="ja-JP" altLang="en-US" sz="1600" dirty="0" smtClean="0">
                <a:solidFill>
                  <a:srgbClr val="00B0F0"/>
                </a:solidFill>
                <a:latin typeface="HGSSoeiKakugothicUB" pitchFamily="34" charset="-128"/>
                <a:ea typeface="HGSSoeiKakugothicUB" pitchFamily="34" charset="-128"/>
              </a:rPr>
              <a:t>代</a:t>
            </a:r>
            <a:r>
              <a:rPr lang="en-US" altLang="ja-JP" sz="1600" dirty="0" smtClean="0">
                <a:solidFill>
                  <a:srgbClr val="00B0F0"/>
                </a:solidFill>
                <a:latin typeface="HGSSoeiKakugothicUB" pitchFamily="34" charset="-128"/>
                <a:ea typeface="HGSSoeiKakugothicUB" pitchFamily="34" charset="-128"/>
              </a:rPr>
              <a:t>/</a:t>
            </a:r>
            <a:r>
              <a:rPr lang="ja-JP" altLang="en-US" sz="1600" dirty="0" smtClean="0">
                <a:solidFill>
                  <a:srgbClr val="00B0F0"/>
                </a:solidFill>
                <a:latin typeface="HGSSoeiKakugothicUB" pitchFamily="34" charset="-128"/>
                <a:ea typeface="HGSSoeiKakugothicUB" pitchFamily="34" charset="-128"/>
              </a:rPr>
              <a:t>男性</a:t>
            </a:r>
            <a:r>
              <a:rPr lang="en-US" altLang="ja-JP" sz="1600" dirty="0" smtClean="0">
                <a:solidFill>
                  <a:srgbClr val="00B0F0"/>
                </a:solidFill>
                <a:latin typeface="HGSSoeiKakugothicUB" pitchFamily="34" charset="-128"/>
                <a:ea typeface="HGSSoeiKakugothicUB" pitchFamily="34" charset="-128"/>
              </a:rPr>
              <a:t>)</a:t>
            </a:r>
            <a:endParaRPr lang="zh-CN" altLang="en-US" sz="1600" dirty="0">
              <a:solidFill>
                <a:srgbClr val="00B0F0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27" name="TextBox 30"/>
          <p:cNvSpPr txBox="1"/>
          <p:nvPr/>
        </p:nvSpPr>
        <p:spPr>
          <a:xfrm>
            <a:off x="509771" y="3466685"/>
            <a:ext cx="4646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rgbClr val="002060"/>
                </a:solidFill>
                <a:latin typeface="HGSSoeiKakugothicUB" pitchFamily="34" charset="-128"/>
                <a:ea typeface="HGSSoeiKakugothicUB" pitchFamily="34" charset="-128"/>
              </a:rPr>
              <a:t>《2019</a:t>
            </a:r>
            <a:r>
              <a:rPr lang="ja-JP" altLang="en-US" sz="2000" dirty="0" smtClean="0">
                <a:solidFill>
                  <a:srgbClr val="002060"/>
                </a:solidFill>
                <a:latin typeface="HGSSoeiKakugothicUB" pitchFamily="34" charset="-128"/>
                <a:ea typeface="HGSSoeiKakugothicUB" pitchFamily="34" charset="-128"/>
              </a:rPr>
              <a:t>サラリーマン川柳より</a:t>
            </a:r>
            <a:r>
              <a:rPr lang="en-US" altLang="ja-JP" sz="2000" dirty="0" smtClean="0">
                <a:solidFill>
                  <a:srgbClr val="002060"/>
                </a:solidFill>
                <a:latin typeface="HGSSoeiKakugothicUB" pitchFamily="34" charset="-128"/>
                <a:ea typeface="HGSSoeiKakugothicUB" pitchFamily="34" charset="-128"/>
              </a:rPr>
              <a:t>》</a:t>
            </a:r>
            <a:endParaRPr lang="zh-CN" altLang="en-US" sz="2000" dirty="0">
              <a:solidFill>
                <a:srgbClr val="002060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34" name="TextBox 30"/>
          <p:cNvSpPr txBox="1"/>
          <p:nvPr/>
        </p:nvSpPr>
        <p:spPr>
          <a:xfrm>
            <a:off x="334679" y="4319390"/>
            <a:ext cx="7268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rgbClr val="002060"/>
                </a:solidFill>
                <a:latin typeface="HGSSoeiKakugothicUB" pitchFamily="34" charset="-128"/>
                <a:ea typeface="HGSSoeiKakugothicUB" pitchFamily="34" charset="-128"/>
              </a:rPr>
              <a:t>　登録が　ストレスだらけの　キャッシュレス  　</a:t>
            </a:r>
            <a:r>
              <a:rPr lang="ja-JP" altLang="en-US" sz="1600" dirty="0" smtClean="0">
                <a:solidFill>
                  <a:srgbClr val="00B0F0"/>
                </a:solidFill>
                <a:latin typeface="HGSSoeiKakugothicUB" pitchFamily="34" charset="-128"/>
                <a:ea typeface="HGSSoeiKakugothicUB" pitchFamily="34" charset="-128"/>
              </a:rPr>
              <a:t>ﾃﾞﾋﾞｭｰ</a:t>
            </a:r>
            <a:r>
              <a:rPr lang="ja-JP" altLang="en-US" sz="1600" dirty="0" err="1" smtClean="0">
                <a:solidFill>
                  <a:srgbClr val="00B0F0"/>
                </a:solidFill>
                <a:latin typeface="HGSSoeiKakugothicUB" pitchFamily="34" charset="-128"/>
                <a:ea typeface="HGSSoeiKakugothicUB" pitchFamily="34" charset="-128"/>
              </a:rPr>
              <a:t>じじい</a:t>
            </a:r>
            <a:r>
              <a:rPr lang="en-US" altLang="ja-JP" sz="1600" dirty="0" smtClean="0">
                <a:solidFill>
                  <a:srgbClr val="00B0F0"/>
                </a:solidFill>
                <a:latin typeface="HGSSoeiKakugothicUB" pitchFamily="34" charset="-128"/>
                <a:ea typeface="HGSSoeiKakugothicUB" pitchFamily="34" charset="-128"/>
              </a:rPr>
              <a:t>(50</a:t>
            </a:r>
            <a:r>
              <a:rPr lang="ja-JP" altLang="en-US" sz="1600" dirty="0" smtClean="0">
                <a:solidFill>
                  <a:srgbClr val="00B0F0"/>
                </a:solidFill>
                <a:latin typeface="HGSSoeiKakugothicUB" pitchFamily="34" charset="-128"/>
                <a:ea typeface="HGSSoeiKakugothicUB" pitchFamily="34" charset="-128"/>
              </a:rPr>
              <a:t>代</a:t>
            </a:r>
            <a:r>
              <a:rPr lang="en-US" altLang="ja-JP" sz="1600" dirty="0" smtClean="0">
                <a:solidFill>
                  <a:srgbClr val="00B0F0"/>
                </a:solidFill>
                <a:latin typeface="HGSSoeiKakugothicUB" pitchFamily="34" charset="-128"/>
                <a:ea typeface="HGSSoeiKakugothicUB" pitchFamily="34" charset="-128"/>
              </a:rPr>
              <a:t>/</a:t>
            </a:r>
            <a:r>
              <a:rPr lang="ja-JP" altLang="en-US" sz="1600" dirty="0" smtClean="0">
                <a:solidFill>
                  <a:srgbClr val="00B0F0"/>
                </a:solidFill>
                <a:latin typeface="HGSSoeiKakugothicUB" pitchFamily="34" charset="-128"/>
                <a:ea typeface="HGSSoeiKakugothicUB" pitchFamily="34" charset="-128"/>
              </a:rPr>
              <a:t>女性</a:t>
            </a:r>
            <a:r>
              <a:rPr lang="en-US" altLang="ja-JP" sz="1600" dirty="0" smtClean="0">
                <a:solidFill>
                  <a:srgbClr val="00B0F0"/>
                </a:solidFill>
                <a:latin typeface="HGSSoeiKakugothicUB" pitchFamily="34" charset="-128"/>
                <a:ea typeface="HGSSoeiKakugothicUB" pitchFamily="34" charset="-128"/>
              </a:rPr>
              <a:t>)</a:t>
            </a:r>
            <a:endParaRPr lang="zh-CN" altLang="en-US" sz="1800" dirty="0">
              <a:solidFill>
                <a:srgbClr val="00B0F0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35" name="TextBox 30"/>
          <p:cNvSpPr txBox="1"/>
          <p:nvPr/>
        </p:nvSpPr>
        <p:spPr>
          <a:xfrm>
            <a:off x="334679" y="4719952"/>
            <a:ext cx="7268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rgbClr val="002060"/>
                </a:solidFill>
                <a:latin typeface="HGSSoeiKakugothicUB" pitchFamily="34" charset="-128"/>
                <a:ea typeface="HGSSoeiKakugothicUB" pitchFamily="34" charset="-128"/>
              </a:rPr>
              <a:t>　ギガバイト　時給いくら　孫に聞く　  </a:t>
            </a:r>
            <a:r>
              <a:rPr lang="ja-JP" altLang="en-US" sz="1600" dirty="0" smtClean="0">
                <a:solidFill>
                  <a:srgbClr val="00B0F0"/>
                </a:solidFill>
                <a:latin typeface="HGSSoeiKakugothicUB" pitchFamily="34" charset="-128"/>
                <a:ea typeface="HGSSoeiKakugothicUB" pitchFamily="34" charset="-128"/>
              </a:rPr>
              <a:t>昭和残党</a:t>
            </a:r>
            <a:r>
              <a:rPr lang="en-US" altLang="ja-JP" sz="1600" dirty="0" smtClean="0">
                <a:solidFill>
                  <a:srgbClr val="00B0F0"/>
                </a:solidFill>
                <a:latin typeface="HGSSoeiKakugothicUB" pitchFamily="34" charset="-128"/>
                <a:ea typeface="HGSSoeiKakugothicUB" pitchFamily="34" charset="-128"/>
              </a:rPr>
              <a:t>(50</a:t>
            </a:r>
            <a:r>
              <a:rPr lang="ja-JP" altLang="en-US" sz="1600" dirty="0" smtClean="0">
                <a:solidFill>
                  <a:srgbClr val="00B0F0"/>
                </a:solidFill>
                <a:latin typeface="HGSSoeiKakugothicUB" pitchFamily="34" charset="-128"/>
                <a:ea typeface="HGSSoeiKakugothicUB" pitchFamily="34" charset="-128"/>
              </a:rPr>
              <a:t>代</a:t>
            </a:r>
            <a:r>
              <a:rPr lang="en-US" altLang="ja-JP" sz="1600" dirty="0" smtClean="0">
                <a:solidFill>
                  <a:srgbClr val="00B0F0"/>
                </a:solidFill>
                <a:latin typeface="HGSSoeiKakugothicUB" pitchFamily="34" charset="-128"/>
                <a:ea typeface="HGSSoeiKakugothicUB" pitchFamily="34" charset="-128"/>
              </a:rPr>
              <a:t>/</a:t>
            </a:r>
            <a:r>
              <a:rPr lang="ja-JP" altLang="en-US" sz="1600" dirty="0" smtClean="0">
                <a:solidFill>
                  <a:srgbClr val="00B0F0"/>
                </a:solidFill>
                <a:latin typeface="HGSSoeiKakugothicUB" pitchFamily="34" charset="-128"/>
                <a:ea typeface="HGSSoeiKakugothicUB" pitchFamily="34" charset="-128"/>
              </a:rPr>
              <a:t>男性</a:t>
            </a:r>
            <a:r>
              <a:rPr lang="en-US" altLang="ja-JP" sz="1600" dirty="0" smtClean="0">
                <a:solidFill>
                  <a:srgbClr val="00B0F0"/>
                </a:solidFill>
                <a:latin typeface="HGSSoeiKakugothicUB" pitchFamily="34" charset="-128"/>
                <a:ea typeface="HGSSoeiKakugothicUB" pitchFamily="34" charset="-128"/>
              </a:rPr>
              <a:t>)</a:t>
            </a:r>
            <a:endParaRPr lang="zh-CN" altLang="en-US" sz="1600" dirty="0">
              <a:solidFill>
                <a:srgbClr val="00B0F0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36" name="TextBox 23"/>
          <p:cNvSpPr txBox="1"/>
          <p:nvPr/>
        </p:nvSpPr>
        <p:spPr>
          <a:xfrm>
            <a:off x="1328057" y="2944208"/>
            <a:ext cx="5453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zh-CN" altLang="en-US" sz="1800" dirty="0">
              <a:latin typeface="HGSSoeiKakugothicUB" pitchFamily="34" charset="-128"/>
              <a:ea typeface="HGSSoeiKakugothicU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153</Words>
  <Application>Microsoft Office PowerPoint</Application>
  <PresentationFormat>ユーザー設定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HGSSoeiKakugothicUB</vt:lpstr>
      <vt:lpstr>ＭＳ Ｐゴシック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2016-07-27T06:24:20Z</dcterms:created>
  <dcterms:modified xsi:type="dcterms:W3CDTF">2020-10-30T04:18:13Z</dcterms:modified>
</cp:coreProperties>
</file>